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0" r:id="rId10"/>
  </p:sldIdLst>
  <p:sldSz cx="9144000" cy="5143500" type="screen16x9"/>
  <p:notesSz cx="6858000" cy="9144000"/>
  <p:embeddedFontLst>
    <p:embeddedFont>
      <p:font typeface="Golos Text" panose="020B060402020202020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olos Text SemiBo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7" y="67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3ccd4c0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03ccd4c0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3ccd4c0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03ccd4c0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  <a:noFill/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693075" y="2031125"/>
            <a:ext cx="7738800" cy="1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3700" dirty="0">
                <a:solidFill>
                  <a:schemeClr val="lt1"/>
                </a:solidFill>
              </a:rPr>
              <a:t>Граф знаний по лекарствам и биологически активным добавкам</a:t>
            </a:r>
            <a:endParaRPr sz="3700" dirty="0">
              <a:solidFill>
                <a:schemeClr val="lt1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5680364" y="4099332"/>
            <a:ext cx="339623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Golos Text" panose="020B0604020202020204" charset="0"/>
                <a:ea typeface="Golos Text"/>
                <a:cs typeface="Golos Text" panose="020B0604020202020204" charset="0"/>
                <a:sym typeface="Golos Text"/>
              </a:rPr>
              <a:t>P3315 </a:t>
            </a:r>
            <a:r>
              <a:rPr lang="ru-RU" sz="1800" dirty="0" err="1">
                <a:solidFill>
                  <a:schemeClr val="lt1"/>
                </a:solidFill>
                <a:latin typeface="Golos Text" panose="020B0604020202020204" charset="0"/>
                <a:ea typeface="Golos Text"/>
                <a:cs typeface="Golos Text" panose="020B0604020202020204" charset="0"/>
                <a:sym typeface="Golos Text"/>
              </a:rPr>
              <a:t>Видакович</a:t>
            </a:r>
            <a:r>
              <a:rPr lang="ru-RU" sz="1800" dirty="0">
                <a:solidFill>
                  <a:schemeClr val="lt1"/>
                </a:solidFill>
                <a:latin typeface="Golos Text" panose="020B0604020202020204" charset="0"/>
                <a:ea typeface="Golos Text"/>
                <a:cs typeface="Golos Text" panose="020B0604020202020204" charset="0"/>
                <a:sym typeface="Golos Text"/>
              </a:rPr>
              <a:t> Ксения</a:t>
            </a:r>
            <a:endParaRPr sz="1800" dirty="0">
              <a:solidFill>
                <a:schemeClr val="lt1"/>
              </a:solidFill>
              <a:latin typeface="Golos Text" panose="020B0604020202020204" charset="0"/>
              <a:ea typeface="Golos Text"/>
              <a:cs typeface="Golos Text" panose="020B0604020202020204" charset="0"/>
              <a:sym typeface="Golos Text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Golos Text" panose="020B0604020202020204" charset="0"/>
                <a:ea typeface="Golos Text"/>
                <a:cs typeface="Golos Text" panose="020B0604020202020204" charset="0"/>
                <a:sym typeface="Golos Text"/>
              </a:rPr>
              <a:t>P3315 Кукольников </a:t>
            </a:r>
            <a:r>
              <a:rPr lang="ru-RU" sz="1800" dirty="0" smtClean="0">
                <a:solidFill>
                  <a:schemeClr val="lt1"/>
                </a:solidFill>
                <a:latin typeface="Golos Text" panose="020B0604020202020204" charset="0"/>
                <a:ea typeface="Golos Text"/>
                <a:cs typeface="Golos Text" panose="020B0604020202020204" charset="0"/>
                <a:sym typeface="Golos Text"/>
              </a:rPr>
              <a:t>Егор</a:t>
            </a:r>
            <a:endParaRPr lang="en-US" sz="1800" dirty="0" smtClean="0">
              <a:solidFill>
                <a:schemeClr val="lt1"/>
              </a:solidFill>
              <a:latin typeface="Golos Text" panose="020B0604020202020204" charset="0"/>
              <a:ea typeface="Golos Text"/>
              <a:cs typeface="Golos Text" panose="020B0604020202020204" charset="0"/>
              <a:sym typeface="Golos Text"/>
            </a:endParaRPr>
          </a:p>
          <a:p>
            <a:pPr lvl="0" algn="r"/>
            <a:r>
              <a:rPr lang="en-US" sz="1800" dirty="0" smtClean="0">
                <a:solidFill>
                  <a:schemeClr val="lt1"/>
                </a:solidFill>
                <a:latin typeface="Golos Text" panose="020B0604020202020204" charset="0"/>
                <a:ea typeface="Golos Text"/>
                <a:cs typeface="Golos Text" panose="020B0604020202020204" charset="0"/>
                <a:sym typeface="Golos Text"/>
              </a:rPr>
              <a:t>P3308 </a:t>
            </a:r>
            <a:r>
              <a:rPr lang="ru-RU" sz="1800" dirty="0" err="1">
                <a:solidFill>
                  <a:schemeClr val="bg1"/>
                </a:solidFill>
                <a:latin typeface="Golos Text" panose="020B0604020202020204" charset="0"/>
                <a:cs typeface="Golos Text" panose="020B0604020202020204" charset="0"/>
              </a:rPr>
              <a:t>Камянецький</a:t>
            </a:r>
            <a:r>
              <a:rPr lang="ru-RU" sz="1800" dirty="0">
                <a:solidFill>
                  <a:schemeClr val="bg1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Golos Text" panose="020B0604020202020204" charset="0"/>
                <a:cs typeface="Golos Text" panose="020B0604020202020204" charset="0"/>
              </a:rPr>
              <a:t>Никита</a:t>
            </a:r>
            <a:endParaRPr sz="1800" dirty="0">
              <a:solidFill>
                <a:schemeClr val="bg1"/>
              </a:solidFill>
              <a:latin typeface="Golos Text" panose="020B0604020202020204" charset="0"/>
              <a:ea typeface="Golos Text"/>
              <a:cs typeface="Golos Text" panose="020B0604020202020204" charset="0"/>
              <a:sym typeface="Golos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Проблема: поиск альтернатив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615138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rPr lang="ru-RU" sz="2300" b="1" dirty="0" smtClean="0">
                <a:solidFill>
                  <a:srgbClr val="9307FE"/>
                </a:solidFill>
              </a:rPr>
              <a:t>Проблемные в</a:t>
            </a:r>
            <a:r>
              <a:rPr lang="ru-RU" sz="2300" b="1" dirty="0" smtClean="0">
                <a:solidFill>
                  <a:srgbClr val="9307FE"/>
                </a:solidFill>
              </a:rPr>
              <a:t>опросы</a:t>
            </a:r>
            <a:endParaRPr sz="2300" b="1" dirty="0">
              <a:solidFill>
                <a:srgbClr val="9307F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endParaRPr sz="1200" b="1" dirty="0">
              <a:solidFill>
                <a:srgbClr val="9307F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307FE"/>
              </a:buClr>
              <a:buSzPts val="1800"/>
              <a:buChar char="●"/>
            </a:pPr>
            <a:r>
              <a:rPr lang="ru-RU" sz="1800" b="1" dirty="0">
                <a:solidFill>
                  <a:srgbClr val="9307FE"/>
                </a:solidFill>
              </a:rPr>
              <a:t>Какие существуют лекарства с таким же составом и противопоказаниями?</a:t>
            </a:r>
            <a:endParaRPr sz="1800" b="1" dirty="0">
              <a:solidFill>
                <a:srgbClr val="9307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9307F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307FE"/>
              </a:buClr>
              <a:buSzPts val="1800"/>
              <a:buChar char="●"/>
            </a:pPr>
            <a:r>
              <a:rPr lang="ru-RU" sz="1800" b="1" dirty="0">
                <a:solidFill>
                  <a:srgbClr val="9307FE"/>
                </a:solidFill>
              </a:rPr>
              <a:t>Какие существуют лекарства </a:t>
            </a:r>
            <a:r>
              <a:rPr lang="ru-RU" sz="1800" b="1" dirty="0" smtClean="0">
                <a:solidFill>
                  <a:srgbClr val="9307FE"/>
                </a:solidFill>
              </a:rPr>
              <a:t>с </a:t>
            </a:r>
            <a:r>
              <a:rPr lang="ru-RU" sz="1800" b="1" dirty="0">
                <a:solidFill>
                  <a:srgbClr val="9307FE"/>
                </a:solidFill>
              </a:rPr>
              <a:t>такими же показаниями, но </a:t>
            </a:r>
            <a:r>
              <a:rPr lang="ru-RU" sz="1800" b="1" dirty="0" smtClean="0">
                <a:solidFill>
                  <a:srgbClr val="9307FE"/>
                </a:solidFill>
              </a:rPr>
              <a:t>с другой формой выпуска?</a:t>
            </a:r>
            <a:endParaRPr sz="1800" b="1" dirty="0">
              <a:solidFill>
                <a:srgbClr val="9307F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9307F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307FE"/>
              </a:buClr>
              <a:buSzPts val="1800"/>
              <a:buChar char="●"/>
            </a:pPr>
            <a:r>
              <a:rPr lang="ru-RU" sz="1800" b="1" dirty="0">
                <a:solidFill>
                  <a:srgbClr val="9307FE"/>
                </a:solidFill>
              </a:rPr>
              <a:t>Какие существуют лекарства с таким же </a:t>
            </a:r>
            <a:r>
              <a:rPr lang="ru-RU" sz="1800" b="1" dirty="0" smtClean="0">
                <a:solidFill>
                  <a:srgbClr val="9307FE"/>
                </a:solidFill>
              </a:rPr>
              <a:t>активным веществом</a:t>
            </a:r>
            <a:r>
              <a:rPr lang="ru-RU" sz="1800" b="1" dirty="0" smtClean="0">
                <a:solidFill>
                  <a:srgbClr val="9307FE"/>
                </a:solidFill>
              </a:rPr>
              <a:t>, </a:t>
            </a:r>
            <a:r>
              <a:rPr lang="ru-RU" sz="1800" b="1" dirty="0">
                <a:solidFill>
                  <a:srgbClr val="9307FE"/>
                </a:solidFill>
              </a:rPr>
              <a:t>но без </a:t>
            </a:r>
            <a:r>
              <a:rPr lang="ru-RU" sz="1800" b="1" dirty="0" smtClean="0">
                <a:solidFill>
                  <a:srgbClr val="9307FE"/>
                </a:solidFill>
              </a:rPr>
              <a:t>противопоказаний?</a:t>
            </a:r>
            <a:endParaRPr sz="1800" b="1" dirty="0">
              <a:solidFill>
                <a:srgbClr val="9307F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9307F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625387" y="1056140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400" dirty="0"/>
              <a:t>eapteka.ru</a:t>
            </a:r>
            <a:endParaRPr sz="1400"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 dirty="0" smtClean="0"/>
              <a:t>Д</a:t>
            </a:r>
            <a:r>
              <a:rPr lang="ru-RU" dirty="0" smtClean="0"/>
              <a:t>анные</a:t>
            </a:r>
            <a:endParaRPr dirty="0"/>
          </a:p>
        </p:txBody>
      </p:sp>
      <p:sp>
        <p:nvSpPr>
          <p:cNvPr id="5" name="Текст 4"/>
          <p:cNvSpPr>
            <a:spLocks noGrp="1"/>
          </p:cNvSpPr>
          <p:nvPr>
            <p:ph type="body" idx="5"/>
          </p:nvPr>
        </p:nvSpPr>
        <p:spPr>
          <a:xfrm>
            <a:off x="283991" y="1547546"/>
            <a:ext cx="2536159" cy="22876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dirty="0" smtClean="0"/>
              <a:t>Название</a:t>
            </a:r>
          </a:p>
          <a:p>
            <a:pPr>
              <a:buFont typeface="+mj-lt"/>
              <a:buAutoNum type="arabicPeriod"/>
            </a:pPr>
            <a:r>
              <a:rPr lang="ru-RU" dirty="0"/>
              <a:t>Действующее </a:t>
            </a:r>
            <a:r>
              <a:rPr lang="ru-RU" dirty="0" smtClean="0"/>
              <a:t>вещество</a:t>
            </a:r>
          </a:p>
          <a:p>
            <a:pPr>
              <a:buFont typeface="+mj-lt"/>
              <a:buAutoNum type="arabicPeriod"/>
            </a:pPr>
            <a:r>
              <a:rPr lang="ru-RU" dirty="0"/>
              <a:t>Вспомогательные </a:t>
            </a:r>
            <a:r>
              <a:rPr lang="ru-RU" dirty="0" smtClean="0"/>
              <a:t>вещества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Показания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Противопоказания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Побочные действия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Форма выпуска</a:t>
            </a:r>
          </a:p>
          <a:p>
            <a:pPr>
              <a:buFont typeface="+mj-lt"/>
              <a:buAutoNum type="arabicPeriod"/>
            </a:pPr>
            <a:r>
              <a:rPr lang="ru-RU" dirty="0" smtClean="0"/>
              <a:t>Условия хранения</a:t>
            </a:r>
          </a:p>
          <a:p>
            <a:pPr>
              <a:buFont typeface="+mj-lt"/>
              <a:buAutoNum type="arabicPeriod"/>
            </a:pPr>
            <a:r>
              <a:rPr lang="ru-RU" dirty="0"/>
              <a:t>Срок </a:t>
            </a:r>
            <a:r>
              <a:rPr lang="ru-RU" dirty="0" smtClean="0"/>
              <a:t>годности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955061"/>
            <a:ext cx="5881253" cy="225019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9" y="3614738"/>
            <a:ext cx="4115723" cy="876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5418" r="15418"/>
          <a:stretch>
            <a:fillRect/>
          </a:stretch>
        </p:blipFill>
        <p:spPr>
          <a:xfrm>
            <a:off x="387927" y="945493"/>
            <a:ext cx="4608513" cy="3842155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Онтология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96" y="2417619"/>
            <a:ext cx="2319748" cy="22075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96" y="1140271"/>
            <a:ext cx="1379684" cy="9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1068588"/>
            <a:ext cx="7094412" cy="192454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SPARQL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" y="3040634"/>
            <a:ext cx="7105123" cy="16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7456"/>
            <a:ext cx="4890243" cy="13480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97846"/>
            <a:ext cx="3671455" cy="7221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82321"/>
            <a:ext cx="2944091" cy="7904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391" y="3282321"/>
            <a:ext cx="1082932" cy="8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Кластеризация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40" y="1090352"/>
            <a:ext cx="3710124" cy="3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15405" y="1358406"/>
            <a:ext cx="6739578" cy="2354612"/>
          </a:xfrm>
        </p:spPr>
        <p:txBody>
          <a:bodyPr/>
          <a:lstStyle/>
          <a:p>
            <a:pPr algn="just"/>
            <a:r>
              <a:rPr lang="ru-RU" dirty="0" smtClean="0"/>
              <a:t>	В результате выполнения работы была создана онтология по предметной области «Лекарства». Мы научились добавлять </a:t>
            </a:r>
            <a:r>
              <a:rPr lang="en-US" dirty="0"/>
              <a:t>individuals </a:t>
            </a:r>
            <a:r>
              <a:rPr lang="ru-RU" dirty="0"/>
              <a:t>с</a:t>
            </a:r>
            <a:r>
              <a:rPr lang="ru-RU" dirty="0" smtClean="0"/>
              <a:t> помощью библиотеки </a:t>
            </a:r>
            <a:r>
              <a:rPr lang="en-US" dirty="0" smtClean="0"/>
              <a:t>RDFlib</a:t>
            </a:r>
            <a:r>
              <a:rPr lang="ru-RU" dirty="0"/>
              <a:t> </a:t>
            </a:r>
            <a:r>
              <a:rPr lang="ru-RU" dirty="0" smtClean="0"/>
              <a:t>и извлекать данные с помощью </a:t>
            </a:r>
            <a:r>
              <a:rPr lang="en-US" dirty="0" smtClean="0"/>
              <a:t>SPARQL </a:t>
            </a:r>
            <a:r>
              <a:rPr lang="ru-RU" dirty="0" smtClean="0"/>
              <a:t>запросов. Также был освоен подход на основе </a:t>
            </a:r>
            <a:r>
              <a:rPr lang="en-US" dirty="0" smtClean="0"/>
              <a:t>Embedding</a:t>
            </a:r>
            <a:r>
              <a:rPr lang="ru-RU" dirty="0"/>
              <a:t> </a:t>
            </a:r>
            <a:r>
              <a:rPr lang="ru-RU" dirty="0" smtClean="0"/>
              <a:t>и была проведена кластеризация.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6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83</Words>
  <Application>Microsoft Office PowerPoint</Application>
  <PresentationFormat>Экран (16:9)</PresentationFormat>
  <Paragraphs>30</Paragraphs>
  <Slides>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Golos Text</vt:lpstr>
      <vt:lpstr>Calibri</vt:lpstr>
      <vt:lpstr>Arial</vt:lpstr>
      <vt:lpstr>Golos Text SemiBold</vt:lpstr>
      <vt:lpstr>Тема1</vt:lpstr>
      <vt:lpstr>Граф знаний по лекарствам и биологически активным добавкам</vt:lpstr>
      <vt:lpstr>Проблема: поиск альтернатив</vt:lpstr>
      <vt:lpstr>Данные</vt:lpstr>
      <vt:lpstr>Онтология</vt:lpstr>
      <vt:lpstr>SPARQL</vt:lpstr>
      <vt:lpstr>Embedding</vt:lpstr>
      <vt:lpstr>Кластеризация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 знаний по лекарствам и биологически активным добавкам</dc:title>
  <dc:creator>Tfue GsW</dc:creator>
  <cp:lastModifiedBy>Tfue GsW</cp:lastModifiedBy>
  <cp:revision>5</cp:revision>
  <dcterms:modified xsi:type="dcterms:W3CDTF">2025-01-24T10:24:43Z</dcterms:modified>
</cp:coreProperties>
</file>